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32"/>
  </p:notesMasterIdLst>
  <p:sldIdLst>
    <p:sldId id="256" r:id="rId2"/>
    <p:sldId id="257" r:id="rId3"/>
    <p:sldId id="260" r:id="rId4"/>
    <p:sldId id="280" r:id="rId5"/>
    <p:sldId id="261" r:id="rId6"/>
    <p:sldId id="274" r:id="rId7"/>
    <p:sldId id="275" r:id="rId8"/>
    <p:sldId id="272" r:id="rId9"/>
    <p:sldId id="277" r:id="rId10"/>
    <p:sldId id="276" r:id="rId11"/>
    <p:sldId id="278" r:id="rId12"/>
    <p:sldId id="279" r:id="rId13"/>
    <p:sldId id="287" r:id="rId14"/>
    <p:sldId id="262" r:id="rId15"/>
    <p:sldId id="263" r:id="rId16"/>
    <p:sldId id="267" r:id="rId17"/>
    <p:sldId id="264" r:id="rId18"/>
    <p:sldId id="281" r:id="rId19"/>
    <p:sldId id="271" r:id="rId20"/>
    <p:sldId id="273" r:id="rId21"/>
    <p:sldId id="282" r:id="rId22"/>
    <p:sldId id="265" r:id="rId23"/>
    <p:sldId id="284" r:id="rId24"/>
    <p:sldId id="285" r:id="rId25"/>
    <p:sldId id="286" r:id="rId26"/>
    <p:sldId id="283" r:id="rId27"/>
    <p:sldId id="266" r:id="rId28"/>
    <p:sldId id="269" r:id="rId29"/>
    <p:sldId id="268" r:id="rId30"/>
    <p:sldId id="27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274" autoAdjust="0"/>
  </p:normalViewPr>
  <p:slideViewPr>
    <p:cSldViewPr snapToGrid="0">
      <p:cViewPr varScale="1">
        <p:scale>
          <a:sx n="81" d="100"/>
          <a:sy n="81" d="100"/>
        </p:scale>
        <p:origin x="1983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314E2-D2F1-4D58-AAAC-89A10D4273C9}" type="datetimeFigureOut">
              <a:rPr lang="de-DE" smtClean="0"/>
              <a:t>26.03.2018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57B88-89D3-4E66-810D-F656115572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41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USB-B</a:t>
            </a:r>
          </a:p>
          <a:p>
            <a:r>
              <a:rPr lang="de-DE" dirty="0" err="1"/>
              <a:t>miniHDMI</a:t>
            </a:r>
            <a:endParaRPr lang="de-DE" dirty="0"/>
          </a:p>
          <a:p>
            <a:r>
              <a:rPr lang="de-DE" dirty="0"/>
              <a:t>CSI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connector</a:t>
            </a:r>
            <a:endParaRPr lang="de-DE" dirty="0"/>
          </a:p>
          <a:p>
            <a:r>
              <a:rPr lang="de-DE" dirty="0"/>
              <a:t>40-pin GPIO Anschluss</a:t>
            </a:r>
          </a:p>
          <a:p>
            <a:r>
              <a:rPr lang="de-DE" dirty="0" err="1"/>
              <a:t>microSD</a:t>
            </a:r>
            <a:endParaRPr lang="de-DE" dirty="0"/>
          </a:p>
          <a:p>
            <a:r>
              <a:rPr lang="de-DE" dirty="0"/>
              <a:t>LAN</a:t>
            </a:r>
          </a:p>
          <a:p>
            <a:r>
              <a:rPr lang="de-DE" dirty="0"/>
              <a:t>USB</a:t>
            </a:r>
          </a:p>
          <a:p>
            <a:r>
              <a:rPr lang="de-DE" dirty="0"/>
              <a:t>AUX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57B88-89D3-4E66-810D-F656115572C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90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03290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5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27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69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7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59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0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7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9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24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9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3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2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lfen.de/info/raspberry-pi-gpio-anschluss-belegung-der-pi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conrad.de/de/ir-emitter-940-nm-50-3-mm-radial-bedrahtet-kingbright-l-934f3c-154394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hilfen.de/info/raspberry-pi-gpio-anschluss-belegung-der-pi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conrad.de/de/ir-emitter-940-nm-50-3-mm-radial-bedrahtet-kingbright-l-934f3c-154394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raspi.tv/2018/how-much-power-does-raspberry-pi-3b-use-power-measur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D726D3-8430-4058-AFA0-4FAA51002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Nachtsicht-IP-Kamera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94F6A4-3ACB-4BD2-86D6-BC8965DEA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mit dem Raspberry PI und der </a:t>
            </a:r>
            <a:r>
              <a:rPr lang="de-DE" dirty="0" err="1"/>
              <a:t>NoIR</a:t>
            </a:r>
            <a:r>
              <a:rPr lang="de-DE" dirty="0"/>
              <a:t> </a:t>
            </a:r>
            <a:r>
              <a:rPr lang="de-DE" dirty="0" err="1"/>
              <a:t>Camera</a:t>
            </a:r>
            <a:endParaRPr lang="de-DE" dirty="0"/>
          </a:p>
        </p:txBody>
      </p:sp>
      <p:pic>
        <p:nvPicPr>
          <p:cNvPr id="4" name="Grafik 3" descr="Ein Bild, das Gebäude, draußen, Baum enthält.&#10;&#10;Mit sehr hoher Zuverlässigkeit generierte Beschreibung">
            <a:extLst>
              <a:ext uri="{FF2B5EF4-FFF2-40B4-BE49-F238E27FC236}">
                <a16:creationId xmlns:a16="http://schemas.microsoft.com/office/drawing/2014/main" id="{6B2C5779-70CC-49C6-8B4C-FA066A728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14" y="339853"/>
            <a:ext cx="5436413" cy="30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1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722218B-0B20-4687-ACF6-7E2F9554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Elektromagnetische Wellen</a:t>
            </a:r>
          </a:p>
        </p:txBody>
      </p:sp>
      <p:pic>
        <p:nvPicPr>
          <p:cNvPr id="7" name="Inhaltsplatzhalter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27BF2B0-4ACC-4E6A-9912-A0C574613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23" y="2060640"/>
            <a:ext cx="8939953" cy="2736720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778A27C-D2AF-439E-90E9-3292F91BD0FC}"/>
              </a:ext>
            </a:extLst>
          </p:cNvPr>
          <p:cNvSpPr/>
          <p:nvPr/>
        </p:nvSpPr>
        <p:spPr>
          <a:xfrm>
            <a:off x="4469976" y="49588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Von Horst Frank / </a:t>
            </a:r>
            <a:r>
              <a:rPr lang="de-DE" dirty="0" err="1"/>
              <a:t>Phrood</a:t>
            </a:r>
            <a:r>
              <a:rPr lang="de-DE" dirty="0"/>
              <a:t> / </a:t>
            </a:r>
            <a:r>
              <a:rPr lang="de-DE" dirty="0" err="1"/>
              <a:t>Anony</a:t>
            </a:r>
            <a:r>
              <a:rPr lang="de-DE" dirty="0"/>
              <a:t> - Horst Frank, </a:t>
            </a:r>
            <a:r>
              <a:rPr lang="de-DE" dirty="0" err="1"/>
              <a:t>Jailbird</a:t>
            </a:r>
            <a:r>
              <a:rPr lang="de-DE" dirty="0"/>
              <a:t> and </a:t>
            </a:r>
            <a:r>
              <a:rPr lang="de-DE" dirty="0" err="1"/>
              <a:t>Phrood</a:t>
            </a:r>
            <a:r>
              <a:rPr lang="de-DE" dirty="0"/>
              <a:t>, CC BY-SA 3.0, https://commons.wikimedia.org/w/index.php?curid=3726606</a:t>
            </a:r>
          </a:p>
        </p:txBody>
      </p:sp>
    </p:spTree>
    <p:extLst>
      <p:ext uri="{BB962C8B-B14F-4D97-AF65-F5344CB8AC3E}">
        <p14:creationId xmlns:p14="http://schemas.microsoft.com/office/powerpoint/2010/main" val="256242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319CE20-DA48-4C13-8FC8-E1ABFF6E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motioneyeOS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C92EC3A-EB54-49ED-999C-AB98B61D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  <a:p>
            <a:r>
              <a:rPr lang="de-DE" dirty="0"/>
              <a:t>Bewegungserkennung, wie?</a:t>
            </a:r>
          </a:p>
        </p:txBody>
      </p:sp>
    </p:spTree>
    <p:extLst>
      <p:ext uri="{BB962C8B-B14F-4D97-AF65-F5344CB8AC3E}">
        <p14:creationId xmlns:p14="http://schemas.microsoft.com/office/powerpoint/2010/main" val="263387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59649-7E83-45D8-ACC8-F005749B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Raspbian mit Motion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62F0D-D65C-407E-8A70-484A7B95C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Installation mit </a:t>
            </a:r>
            <a:r>
              <a:rPr lang="de-DE" dirty="0" err="1"/>
              <a:t>apt-get</a:t>
            </a:r>
            <a:endParaRPr lang="de-DE" dirty="0"/>
          </a:p>
          <a:p>
            <a:r>
              <a:rPr lang="de-DE" dirty="0"/>
              <a:t>Vorteil: mehr Konfiguration möglich</a:t>
            </a:r>
          </a:p>
        </p:txBody>
      </p:sp>
    </p:spTree>
    <p:extLst>
      <p:ext uri="{BB962C8B-B14F-4D97-AF65-F5344CB8AC3E}">
        <p14:creationId xmlns:p14="http://schemas.microsoft.com/office/powerpoint/2010/main" val="2581934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5E93A8-EDF9-4224-A67C-3440F701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Einrichtung mit Netzwerk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07469-4787-4D80-B680-A4B1E00A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Statische IP</a:t>
            </a:r>
          </a:p>
          <a:p>
            <a:r>
              <a:rPr lang="de-DE" dirty="0"/>
              <a:t>DHCP mit </a:t>
            </a:r>
            <a:r>
              <a:rPr lang="de-DE" dirty="0" err="1"/>
              <a:t>dynDNS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54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B3664-F093-47B2-82CD-A59EC86F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EEEFB-99D4-434C-9ED4-BE68AC810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Ohne IR?</a:t>
            </a:r>
          </a:p>
        </p:txBody>
      </p:sp>
    </p:spTree>
    <p:extLst>
      <p:ext uri="{BB962C8B-B14F-4D97-AF65-F5344CB8AC3E}">
        <p14:creationId xmlns:p14="http://schemas.microsoft.com/office/powerpoint/2010/main" val="338342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2809E-FA85-40C3-A2B1-8E644136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05E94F-51F1-482F-BA1F-CC7EEC86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331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8F2F4-ECF8-4802-9D38-AE986FEBA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de-DE" dirty="0"/>
              <a:t>Bewertung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87C1629-4C18-44B0-8E0B-0CCBB2C6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IR-Scheinwerfer notwendig?</a:t>
            </a:r>
          </a:p>
          <a:p>
            <a:r>
              <a:rPr lang="de-DE" dirty="0"/>
              <a:t>Hülle sinnvoll (3D-Druck / gekauft / Kamera-Attrappe / … )</a:t>
            </a:r>
          </a:p>
          <a:p>
            <a:r>
              <a:rPr lang="de-DE" dirty="0"/>
              <a:t>Wie gut/schlecht funktioniert </a:t>
            </a:r>
            <a:r>
              <a:rPr lang="de-DE" dirty="0" err="1"/>
              <a:t>motioneyeOS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Motiondetection</a:t>
            </a:r>
            <a:r>
              <a:rPr lang="de-DE" dirty="0"/>
              <a:t>, Installation, …)</a:t>
            </a:r>
          </a:p>
          <a:p>
            <a:r>
              <a:rPr lang="de-DE" dirty="0"/>
              <a:t>Performance (Pi3 / Pi </a:t>
            </a:r>
            <a:r>
              <a:rPr lang="de-DE" dirty="0" err="1"/>
              <a:t>zero</a:t>
            </a:r>
            <a:r>
              <a:rPr lang="de-DE" dirty="0"/>
              <a:t>)</a:t>
            </a:r>
          </a:p>
          <a:p>
            <a:r>
              <a:rPr lang="de-DE" dirty="0"/>
              <a:t>Was ist wichtig? </a:t>
            </a:r>
            <a:br>
              <a:rPr lang="de-DE" dirty="0"/>
            </a:br>
            <a:r>
              <a:rPr lang="de-DE" dirty="0"/>
              <a:t>CPU, RAM, Speicher, Bandbreite (WLAN, LAN)</a:t>
            </a:r>
          </a:p>
          <a:p>
            <a:r>
              <a:rPr lang="de-DE" dirty="0"/>
              <a:t>Welche Bildraten sind möglich / notwendig? (Tag/Nacht) 	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65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CDEAE-4D81-4CCE-BD57-DC2046B0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finaler Prototyp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90F93-159B-4CF3-B362-0959B3432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Foto /  Video</a:t>
            </a:r>
          </a:p>
          <a:p>
            <a:r>
              <a:rPr lang="de-DE" dirty="0"/>
              <a:t>Incl. Licht</a:t>
            </a:r>
          </a:p>
          <a:p>
            <a:r>
              <a:rPr lang="de-DE" dirty="0"/>
              <a:t>Ggf. Audio</a:t>
            </a:r>
          </a:p>
        </p:txBody>
      </p:sp>
    </p:spTree>
    <p:extLst>
      <p:ext uri="{BB962C8B-B14F-4D97-AF65-F5344CB8AC3E}">
        <p14:creationId xmlns:p14="http://schemas.microsoft.com/office/powerpoint/2010/main" val="219887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D6A603A-0E29-4ABA-A6B1-8246468F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5EADA1F-5AEC-4D53-A83D-5106F4AF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Foto zeigen</a:t>
            </a:r>
          </a:p>
        </p:txBody>
      </p:sp>
    </p:spTree>
    <p:extLst>
      <p:ext uri="{BB962C8B-B14F-4D97-AF65-F5344CB8AC3E}">
        <p14:creationId xmlns:p14="http://schemas.microsoft.com/office/powerpoint/2010/main" val="272062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93C062-42D4-43EF-B7A8-9708E576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im Testbetrieb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20B10D-FF70-485B-9CB9-488B40C8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463" y="2495360"/>
            <a:ext cx="5013014" cy="3914925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E60558-C5DF-4174-8556-24F895092DAC}"/>
              </a:ext>
            </a:extLst>
          </p:cNvPr>
          <p:cNvSpPr/>
          <p:nvPr/>
        </p:nvSpPr>
        <p:spPr>
          <a:xfrm>
            <a:off x="1451499" y="624631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https://www.computerhilfen.de/info/raspberry-pi-gpio-anschluss-belegung-der-pins.html</a:t>
            </a:r>
            <a:endParaRPr lang="de-DE" dirty="0"/>
          </a:p>
          <a:p>
            <a:r>
              <a:rPr lang="de-DE" dirty="0">
                <a:hlinkClick r:id="rId4"/>
              </a:rPr>
              <a:t>https://www.conrad.de/de/ir-emitter-940-nm-50-3-mm-radial-bedrahtet-kingbright-l-934f3c-154394.html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Wass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21C0D65B-5A97-4196-B30C-C8923E87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66589" y="1992631"/>
            <a:ext cx="3962399" cy="891540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A2F2CA0-8C56-4114-BB64-552FF15D033E}"/>
              </a:ext>
            </a:extLst>
          </p:cNvPr>
          <p:cNvSpPr/>
          <p:nvPr/>
        </p:nvSpPr>
        <p:spPr>
          <a:xfrm>
            <a:off x="2201662" y="2618913"/>
            <a:ext cx="3151573" cy="1713390"/>
          </a:xfrm>
          <a:custGeom>
            <a:avLst/>
            <a:gdLst>
              <a:gd name="connsiteX0" fmla="*/ 0 w 3124940"/>
              <a:gd name="connsiteY0" fmla="*/ 1713390 h 1713390"/>
              <a:gd name="connsiteX1" fmla="*/ 1695635 w 3124940"/>
              <a:gd name="connsiteY1" fmla="*/ 328473 h 1713390"/>
              <a:gd name="connsiteX2" fmla="*/ 3124940 w 3124940"/>
              <a:gd name="connsiteY2" fmla="*/ 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940" h="1713390">
                <a:moveTo>
                  <a:pt x="0" y="1713390"/>
                </a:moveTo>
                <a:cubicBezTo>
                  <a:pt x="587406" y="1163714"/>
                  <a:pt x="1174812" y="614038"/>
                  <a:pt x="1695635" y="328473"/>
                </a:cubicBezTo>
                <a:cubicBezTo>
                  <a:pt x="2216458" y="42908"/>
                  <a:pt x="2929631" y="26633"/>
                  <a:pt x="312494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ADF5A44-473D-46C0-A6B1-34A859856491}"/>
              </a:ext>
            </a:extLst>
          </p:cNvPr>
          <p:cNvSpPr/>
          <p:nvPr/>
        </p:nvSpPr>
        <p:spPr>
          <a:xfrm>
            <a:off x="1828800" y="3382393"/>
            <a:ext cx="3524435" cy="1626340"/>
          </a:xfrm>
          <a:custGeom>
            <a:avLst/>
            <a:gdLst>
              <a:gd name="connsiteX0" fmla="*/ 0 w 3790765"/>
              <a:gd name="connsiteY0" fmla="*/ 967666 h 1626340"/>
              <a:gd name="connsiteX1" fmla="*/ 852256 w 3790765"/>
              <a:gd name="connsiteY1" fmla="*/ 1589103 h 1626340"/>
              <a:gd name="connsiteX2" fmla="*/ 3790765 w 3790765"/>
              <a:gd name="connsiteY2" fmla="*/ 0 h 16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0765" h="1626340">
                <a:moveTo>
                  <a:pt x="0" y="967666"/>
                </a:moveTo>
                <a:cubicBezTo>
                  <a:pt x="110231" y="1359023"/>
                  <a:pt x="220462" y="1750381"/>
                  <a:pt x="852256" y="1589103"/>
                </a:cubicBezTo>
                <a:cubicBezTo>
                  <a:pt x="1484050" y="1427825"/>
                  <a:pt x="2637407" y="713912"/>
                  <a:pt x="379076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79B4AE-17DC-445C-9756-D85E9F03C9C4}"/>
              </a:ext>
            </a:extLst>
          </p:cNvPr>
          <p:cNvSpPr/>
          <p:nvPr/>
        </p:nvSpPr>
        <p:spPr>
          <a:xfrm rot="19824476">
            <a:off x="2658329" y="4510096"/>
            <a:ext cx="1207363" cy="31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70757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C704-DA6A-4212-A038-518EF2D5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19463" algn="l"/>
              </a:tabLst>
            </a:pPr>
            <a:r>
              <a:rPr lang="de-DE" dirty="0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DBAB0-F802-456D-A4FF-FC02C974D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A93C062-42D4-43EF-B7A8-9708E576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geschaltet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B20B10D-FF70-485B-9CB9-488B40C8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463" y="2495360"/>
            <a:ext cx="5013014" cy="3914925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EE60558-C5DF-4174-8556-24F895092DAC}"/>
              </a:ext>
            </a:extLst>
          </p:cNvPr>
          <p:cNvSpPr/>
          <p:nvPr/>
        </p:nvSpPr>
        <p:spPr>
          <a:xfrm>
            <a:off x="1451499" y="624631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https://www.computerhilfen.de/info/raspberry-pi-gpio-anschluss-belegung-der-pins.html</a:t>
            </a:r>
            <a:endParaRPr lang="de-DE" dirty="0"/>
          </a:p>
          <a:p>
            <a:r>
              <a:rPr lang="de-DE" dirty="0">
                <a:hlinkClick r:id="rId4"/>
              </a:rPr>
              <a:t>https://www.conrad.de/de/ir-emitter-940-nm-50-3-mm-radial-bedrahtet-kingbright-l-934f3c-154394.html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Wasser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21C0D65B-5A97-4196-B30C-C8923E8778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66589" y="1992631"/>
            <a:ext cx="3962399" cy="891540"/>
          </a:xfrm>
          <a:prstGeom prst="rect">
            <a:avLst/>
          </a:prstGeom>
        </p:spPr>
      </p:pic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A2F2CA0-8C56-4114-BB64-552FF15D033E}"/>
              </a:ext>
            </a:extLst>
          </p:cNvPr>
          <p:cNvSpPr/>
          <p:nvPr/>
        </p:nvSpPr>
        <p:spPr>
          <a:xfrm>
            <a:off x="2201662" y="3204839"/>
            <a:ext cx="3151573" cy="1127464"/>
          </a:xfrm>
          <a:custGeom>
            <a:avLst/>
            <a:gdLst>
              <a:gd name="connsiteX0" fmla="*/ 0 w 3124940"/>
              <a:gd name="connsiteY0" fmla="*/ 1713390 h 1713390"/>
              <a:gd name="connsiteX1" fmla="*/ 1695635 w 3124940"/>
              <a:gd name="connsiteY1" fmla="*/ 328473 h 1713390"/>
              <a:gd name="connsiteX2" fmla="*/ 3124940 w 3124940"/>
              <a:gd name="connsiteY2" fmla="*/ 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940" h="1713390">
                <a:moveTo>
                  <a:pt x="0" y="1713390"/>
                </a:moveTo>
                <a:cubicBezTo>
                  <a:pt x="587406" y="1163714"/>
                  <a:pt x="1174812" y="614038"/>
                  <a:pt x="1695635" y="328473"/>
                </a:cubicBezTo>
                <a:cubicBezTo>
                  <a:pt x="2216458" y="42908"/>
                  <a:pt x="2929631" y="26633"/>
                  <a:pt x="3124940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9ADF5A44-473D-46C0-A6B1-34A859856491}"/>
              </a:ext>
            </a:extLst>
          </p:cNvPr>
          <p:cNvSpPr/>
          <p:nvPr/>
        </p:nvSpPr>
        <p:spPr>
          <a:xfrm>
            <a:off x="1828800" y="3382393"/>
            <a:ext cx="3524435" cy="1626340"/>
          </a:xfrm>
          <a:custGeom>
            <a:avLst/>
            <a:gdLst>
              <a:gd name="connsiteX0" fmla="*/ 0 w 3790765"/>
              <a:gd name="connsiteY0" fmla="*/ 967666 h 1626340"/>
              <a:gd name="connsiteX1" fmla="*/ 852256 w 3790765"/>
              <a:gd name="connsiteY1" fmla="*/ 1589103 h 1626340"/>
              <a:gd name="connsiteX2" fmla="*/ 3790765 w 3790765"/>
              <a:gd name="connsiteY2" fmla="*/ 0 h 162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0765" h="1626340">
                <a:moveTo>
                  <a:pt x="0" y="967666"/>
                </a:moveTo>
                <a:cubicBezTo>
                  <a:pt x="110231" y="1359023"/>
                  <a:pt x="220462" y="1750381"/>
                  <a:pt x="852256" y="1589103"/>
                </a:cubicBezTo>
                <a:cubicBezTo>
                  <a:pt x="1484050" y="1427825"/>
                  <a:pt x="2637407" y="713912"/>
                  <a:pt x="3790765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979B4AE-17DC-445C-9756-D85E9F03C9C4}"/>
              </a:ext>
            </a:extLst>
          </p:cNvPr>
          <p:cNvSpPr/>
          <p:nvPr/>
        </p:nvSpPr>
        <p:spPr>
          <a:xfrm rot="19824476">
            <a:off x="2658329" y="4510096"/>
            <a:ext cx="1207363" cy="310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1007165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D7BE4-3100-40E2-BE66-F011FE53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LED geschaltet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D7298-F3FA-45D8-A976-FA36AF89C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Wann an / wann aus?</a:t>
            </a:r>
          </a:p>
          <a:p>
            <a:r>
              <a:rPr lang="de-DE" dirty="0"/>
              <a:t>Wie umgesetzt?</a:t>
            </a:r>
          </a:p>
        </p:txBody>
      </p:sp>
    </p:spTree>
    <p:extLst>
      <p:ext uri="{BB962C8B-B14F-4D97-AF65-F5344CB8AC3E}">
        <p14:creationId xmlns:p14="http://schemas.microsoft.com/office/powerpoint/2010/main" val="129229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B054A-F389-4BC0-BB60-00A34E74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8F2853-B791-4713-A934-FEFF7744FD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Medizin?</a:t>
            </a:r>
          </a:p>
          <a:p>
            <a:r>
              <a:rPr lang="de-DE" dirty="0"/>
              <a:t>Überwachung</a:t>
            </a:r>
          </a:p>
          <a:p>
            <a:r>
              <a:rPr lang="de-DE" dirty="0"/>
              <a:t>Babyfon</a:t>
            </a:r>
          </a:p>
        </p:txBody>
      </p:sp>
    </p:spTree>
    <p:extLst>
      <p:ext uri="{BB962C8B-B14F-4D97-AF65-F5344CB8AC3E}">
        <p14:creationId xmlns:p14="http://schemas.microsoft.com/office/powerpoint/2010/main" val="133355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177CD5-54CA-4D8C-8CBF-7422FE09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Medizin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390B996-3D15-42BB-8FD9-410B4B57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68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5599A-A489-4295-A96F-1B58FFFA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Überwachung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83CCEC-D1F5-41A3-A61F-7A2DC477F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23965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36117-4DC2-429D-8CF2-88B49BB8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Babyfon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8DF0A7-7DD0-46F8-8E54-7D011DACE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Beispielbild</a:t>
            </a:r>
          </a:p>
        </p:txBody>
      </p:sp>
    </p:spTree>
    <p:extLst>
      <p:ext uri="{BB962C8B-B14F-4D97-AF65-F5344CB8AC3E}">
        <p14:creationId xmlns:p14="http://schemas.microsoft.com/office/powerpoint/2010/main" val="452373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6BA91C4-6985-436D-BCD4-FBF05F79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142B603-7D33-41F6-ABFD-93021128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kann Audio aufgenommen werden?</a:t>
            </a:r>
          </a:p>
        </p:txBody>
      </p:sp>
    </p:spTree>
    <p:extLst>
      <p:ext uri="{BB962C8B-B14F-4D97-AF65-F5344CB8AC3E}">
        <p14:creationId xmlns:p14="http://schemas.microsoft.com/office/powerpoint/2010/main" val="114964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9BFEA-E2E5-43DF-A409-7C262D50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Erweiterungsideen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FC4072-1899-4A71-96A0-F42BB6268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04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AFA258-48B4-415E-8213-6C2A8A8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1185718-95F2-4F60-84CC-A09A750D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Automatischer Upload -&gt; Server</a:t>
            </a:r>
          </a:p>
          <a:p>
            <a:r>
              <a:rPr lang="de-DE" dirty="0"/>
              <a:t>IR-Scheinwerfer an Adapter anschließen </a:t>
            </a:r>
            <a:r>
              <a:rPr lang="de-DE" dirty="0">
                <a:sym typeface="Wingdings" panose="05000000000000000000" pitchFamily="2" charset="2"/>
              </a:rPr>
              <a:t> ansteuerbar (über </a:t>
            </a:r>
            <a:r>
              <a:rPr lang="de-DE" dirty="0" err="1">
                <a:sym typeface="Wingdings" panose="05000000000000000000" pitchFamily="2" charset="2"/>
              </a:rPr>
              <a:t>motioneyeOS</a:t>
            </a:r>
            <a:r>
              <a:rPr lang="de-DE" dirty="0">
                <a:sym typeface="Wingdings" panose="05000000000000000000" pitchFamily="2" charset="2"/>
              </a:rPr>
              <a:t> ggf. nicht möglich --- TESTEN!)  Irgendwie automatisch an/aus</a:t>
            </a:r>
          </a:p>
          <a:p>
            <a:r>
              <a:rPr lang="de-DE" dirty="0">
                <a:sym typeface="Wingdings" panose="05000000000000000000" pitchFamily="2" charset="2"/>
              </a:rPr>
              <a:t>Autarke Kamera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Batterie, WiFi-</a:t>
            </a:r>
            <a:r>
              <a:rPr lang="de-DE" dirty="0" err="1">
                <a:sym typeface="Wingdings" panose="05000000000000000000" pitchFamily="2" charset="2"/>
              </a:rPr>
              <a:t>direct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(vgl. Wild-, Vogelhauskamera)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21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E8406-56F2-4437-8DB7-35C5CFCE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Autarke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88B05-EBF9-4D99-8735-C05643920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4725244"/>
            <a:ext cx="7704667" cy="1274571"/>
          </a:xfrm>
        </p:spPr>
        <p:txBody>
          <a:bodyPr/>
          <a:lstStyle/>
          <a:p>
            <a:r>
              <a:rPr lang="de-DE" dirty="0">
                <a:hlinkClick r:id="rId2"/>
              </a:rPr>
              <a:t>http://raspi.tv/2018/how-much-power-does-raspberry-pi-3b-use-power-measurements</a:t>
            </a:r>
            <a:r>
              <a:rPr lang="de-DE" dirty="0"/>
              <a:t>, 24.03.2018</a:t>
            </a:r>
          </a:p>
        </p:txBody>
      </p:sp>
      <p:pic>
        <p:nvPicPr>
          <p:cNvPr id="5" name="Grafik 4" descr="Ein Bild, das Schreibgerät, Briefpapier, Bleistift, Markierstift enthält.&#10;&#10;Mit sehr hoher Zuverlässigkeit generierte Beschreibung">
            <a:extLst>
              <a:ext uri="{FF2B5EF4-FFF2-40B4-BE49-F238E27FC236}">
                <a16:creationId xmlns:a16="http://schemas.microsoft.com/office/drawing/2014/main" id="{CB20772E-AB89-4ED4-8497-9F1F6A8A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33" y="1814963"/>
            <a:ext cx="4708453" cy="2464581"/>
          </a:xfrm>
          <a:prstGeom prst="rect">
            <a:avLst/>
          </a:prstGeom>
        </p:spPr>
      </p:pic>
      <p:pic>
        <p:nvPicPr>
          <p:cNvPr id="7" name="Grafik 6" descr="Ein Bild, das Wand, Himmel, drinnen enthält.&#10;&#10;Mit hoher Zuverlässigkeit generierte Beschreibung">
            <a:extLst>
              <a:ext uri="{FF2B5EF4-FFF2-40B4-BE49-F238E27FC236}">
                <a16:creationId xmlns:a16="http://schemas.microsoft.com/office/drawing/2014/main" id="{6C258980-CB60-4A3F-96EE-A03F5E48C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536" y="272542"/>
            <a:ext cx="5495278" cy="117525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0A39DF5-5A35-49F7-B792-1200EEA7A35D}"/>
              </a:ext>
            </a:extLst>
          </p:cNvPr>
          <p:cNvSpPr/>
          <p:nvPr/>
        </p:nvSpPr>
        <p:spPr>
          <a:xfrm>
            <a:off x="5366551" y="1150024"/>
            <a:ext cx="648070" cy="38174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21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F9C6E-5E8E-478B-B8ED-4C0E2106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Marktanalyse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3F4847-D372-4F69-B1BA-6DC8E546B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664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9FE7B-D289-4C4E-A02F-1B21BC5C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Autarke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694DC7-A406-431C-8278-EBDAC656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Powerbank 13000mAh für 30€</a:t>
            </a:r>
          </a:p>
          <a:p>
            <a:r>
              <a:rPr lang="de-DE" dirty="0"/>
              <a:t>Theoretisch &gt;50h Videoaufnahme mit Pi </a:t>
            </a:r>
            <a:r>
              <a:rPr lang="de-DE" dirty="0" err="1"/>
              <a:t>zero</a:t>
            </a:r>
            <a:endParaRPr lang="de-DE" dirty="0"/>
          </a:p>
          <a:p>
            <a:r>
              <a:rPr lang="de-DE" dirty="0">
                <a:highlight>
                  <a:srgbClr val="FFFF00"/>
                </a:highlight>
              </a:rPr>
              <a:t>Längere Laufzeit, wenn nicht dauerhaft aufgezeichnet wird????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796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BC9AF2-291C-4534-AD23-B919ED6F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EE76EC5-E63A-495E-AB3B-71557363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Kommerzielle Produkte:</a:t>
            </a:r>
          </a:p>
          <a:p>
            <a:pPr lvl="1"/>
            <a:r>
              <a:rPr lang="de-DE" dirty="0"/>
              <a:t>Funktion</a:t>
            </a:r>
          </a:p>
          <a:p>
            <a:pPr lvl="1"/>
            <a:r>
              <a:rPr lang="de-DE" dirty="0"/>
              <a:t>Auflösung</a:t>
            </a:r>
          </a:p>
          <a:p>
            <a:pPr lvl="1"/>
            <a:r>
              <a:rPr lang="de-DE" dirty="0"/>
              <a:t>Einbindung / Konfigurationsmöglichkeiten</a:t>
            </a:r>
          </a:p>
          <a:p>
            <a:pPr lvl="1"/>
            <a:r>
              <a:rPr lang="de-DE" dirty="0"/>
              <a:t>Preis</a:t>
            </a:r>
          </a:p>
        </p:txBody>
      </p:sp>
    </p:spTree>
    <p:extLst>
      <p:ext uri="{BB962C8B-B14F-4D97-AF65-F5344CB8AC3E}">
        <p14:creationId xmlns:p14="http://schemas.microsoft.com/office/powerpoint/2010/main" val="100315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FB2B0-7D42-4222-A8BF-87058E78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Bauteile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576A3D-493F-4998-AEA7-91B7C7E5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/>
              <a:t>Raspberry Pi</a:t>
            </a:r>
          </a:p>
          <a:p>
            <a:r>
              <a:rPr lang="de-DE" dirty="0"/>
              <a:t>Kamera (IR vs. </a:t>
            </a:r>
            <a:r>
              <a:rPr lang="de-DE" dirty="0" err="1"/>
              <a:t>NoIR</a:t>
            </a:r>
            <a:r>
              <a:rPr lang="de-DE" dirty="0"/>
              <a:t>)</a:t>
            </a:r>
          </a:p>
          <a:p>
            <a:r>
              <a:rPr lang="de-DE" dirty="0"/>
              <a:t>Motion &amp; </a:t>
            </a:r>
            <a:r>
              <a:rPr lang="de-DE" dirty="0" err="1"/>
              <a:t>motioneyeOS</a:t>
            </a:r>
            <a:endParaRPr lang="de-DE" dirty="0"/>
          </a:p>
          <a:p>
            <a:r>
              <a:rPr lang="de-DE" dirty="0"/>
              <a:t>Ggf. alternatives OS oder Installation auf Raspbian (</a:t>
            </a:r>
            <a:r>
              <a:rPr lang="de-DE" dirty="0" err="1"/>
              <a:t>apt-get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919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6157A9-F4A3-4055-A285-E20E392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91A06E-E0F1-4EE3-BDD5-E40860D1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238" y="163668"/>
            <a:ext cx="5987770" cy="6530663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F14A8A4-FD3F-4A86-9C11-C654E197E4A7}"/>
              </a:ext>
            </a:extLst>
          </p:cNvPr>
          <p:cNvSpPr/>
          <p:nvPr/>
        </p:nvSpPr>
        <p:spPr>
          <a:xfrm rot="5400000">
            <a:off x="297402" y="46947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http://raspi.tv/2018/raspberry-pi-3b-plus-family-photo-update-march-2018</a:t>
            </a:r>
          </a:p>
        </p:txBody>
      </p:sp>
    </p:spTree>
    <p:extLst>
      <p:ext uri="{BB962C8B-B14F-4D97-AF65-F5344CB8AC3E}">
        <p14:creationId xmlns:p14="http://schemas.microsoft.com/office/powerpoint/2010/main" val="313570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6157A9-F4A3-4055-A285-E20E3925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791A06E-E0F1-4EE3-BDD5-E40860D1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984" t="71988" r="55030" b="16949"/>
          <a:stretch/>
        </p:blipFill>
        <p:spPr>
          <a:xfrm>
            <a:off x="982133" y="2438401"/>
            <a:ext cx="3383945" cy="2403533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F14A8A4-FD3F-4A86-9C11-C654E197E4A7}"/>
              </a:ext>
            </a:extLst>
          </p:cNvPr>
          <p:cNvSpPr/>
          <p:nvPr/>
        </p:nvSpPr>
        <p:spPr>
          <a:xfrm>
            <a:off x="4686239" y="60776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http://raspi.tv/2018/raspberry-pi-3b-plus-family-photo-update-march-2018</a:t>
            </a:r>
          </a:p>
        </p:txBody>
      </p:sp>
      <p:pic>
        <p:nvPicPr>
          <p:cNvPr id="5" name="Inhaltsplatzhalter 6">
            <a:extLst>
              <a:ext uri="{FF2B5EF4-FFF2-40B4-BE49-F238E27FC236}">
                <a16:creationId xmlns:a16="http://schemas.microsoft.com/office/drawing/2014/main" id="{C76488DE-119C-4DD6-B3B0-9FB0850D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1" t="50398" r="29177" b="33252"/>
          <a:stretch/>
        </p:blipFill>
        <p:spPr>
          <a:xfrm>
            <a:off x="4777924" y="2012273"/>
            <a:ext cx="4000694" cy="32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9C15C7E-F4A5-488A-8E8D-3378367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Pin-Belegung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533E9D7-CEE3-4E5B-AD88-DE9C2E4C3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334" y="2667000"/>
            <a:ext cx="4266794" cy="3332163"/>
          </a:xfrm>
        </p:spPr>
      </p:pic>
    </p:spTree>
    <p:extLst>
      <p:ext uri="{BB962C8B-B14F-4D97-AF65-F5344CB8AC3E}">
        <p14:creationId xmlns:p14="http://schemas.microsoft.com/office/powerpoint/2010/main" val="318320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D5AC6-7D2C-41F7-9F55-7EBDB7E31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4D273-632E-474C-B12D-DFF35AA1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Bild IR / </a:t>
            </a:r>
            <a:r>
              <a:rPr lang="de-DE" dirty="0" err="1"/>
              <a:t>NoIR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337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351</Words>
  <Application>Microsoft Office PowerPoint</Application>
  <PresentationFormat>Bildschirmpräsentation (4:3)</PresentationFormat>
  <Paragraphs>90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Corbel</vt:lpstr>
      <vt:lpstr>Wingdings</vt:lpstr>
      <vt:lpstr>Parallax</vt:lpstr>
      <vt:lpstr>Nachtsicht-IP-Kamera</vt:lpstr>
      <vt:lpstr>Agenda</vt:lpstr>
      <vt:lpstr>Marktanalyse</vt:lpstr>
      <vt:lpstr>PowerPoint-Präsentation</vt:lpstr>
      <vt:lpstr>Verwendete Bauteile</vt:lpstr>
      <vt:lpstr>Raspberry Pi</vt:lpstr>
      <vt:lpstr>Raspberry Pi</vt:lpstr>
      <vt:lpstr>Pin-Belegung</vt:lpstr>
      <vt:lpstr>Kamera</vt:lpstr>
      <vt:lpstr>Elektromagnetische Wellen</vt:lpstr>
      <vt:lpstr>motioneyeOS</vt:lpstr>
      <vt:lpstr>Raspbian mit Motion</vt:lpstr>
      <vt:lpstr>Einrichtung mit Netzwerk</vt:lpstr>
      <vt:lpstr>DEMO</vt:lpstr>
      <vt:lpstr>Bewertung</vt:lpstr>
      <vt:lpstr>Bewertung </vt:lpstr>
      <vt:lpstr>Unser finaler Prototyp</vt:lpstr>
      <vt:lpstr>PowerPoint-Präsentation</vt:lpstr>
      <vt:lpstr>LED im Testbetrieb</vt:lpstr>
      <vt:lpstr>LED geschaltet</vt:lpstr>
      <vt:lpstr>LED geschaltet</vt:lpstr>
      <vt:lpstr>Anwendungsbereiche</vt:lpstr>
      <vt:lpstr>Medizin</vt:lpstr>
      <vt:lpstr>Überwachung</vt:lpstr>
      <vt:lpstr>Babyfon</vt:lpstr>
      <vt:lpstr>Audio</vt:lpstr>
      <vt:lpstr>Erweiterungsideen</vt:lpstr>
      <vt:lpstr>PowerPoint-Präsentation</vt:lpstr>
      <vt:lpstr>Autarke Kamera</vt:lpstr>
      <vt:lpstr>Autarke Kamera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Nachtsicht-IP-Kamera mit dem Raspberry PI und der NoIR Camera</dc:title>
  <dc:creator>Dominik Mpunkt</dc:creator>
  <cp:lastModifiedBy>Dominik Mpunkt</cp:lastModifiedBy>
  <cp:revision>12</cp:revision>
  <dcterms:created xsi:type="dcterms:W3CDTF">2018-03-22T19:21:51Z</dcterms:created>
  <dcterms:modified xsi:type="dcterms:W3CDTF">2018-03-26T12:36:42Z</dcterms:modified>
</cp:coreProperties>
</file>